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76" r:id="rId3"/>
    <p:sldId id="263" r:id="rId4"/>
    <p:sldId id="260" r:id="rId5"/>
    <p:sldId id="280" r:id="rId6"/>
    <p:sldId id="279" r:id="rId7"/>
    <p:sldId id="268" r:id="rId8"/>
    <p:sldId id="275" r:id="rId9"/>
    <p:sldId id="270" r:id="rId10"/>
    <p:sldId id="271" r:id="rId11"/>
    <p:sldId id="272" r:id="rId12"/>
    <p:sldId id="273" r:id="rId13"/>
    <p:sldId id="281" r:id="rId14"/>
    <p:sldId id="286" r:id="rId15"/>
    <p:sldId id="266" r:id="rId16"/>
    <p:sldId id="287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294D2"/>
    <a:srgbClr val="4472C4"/>
    <a:srgbClr val="A1B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615" autoAdjust="0"/>
  </p:normalViewPr>
  <p:slideViewPr>
    <p:cSldViewPr snapToGrid="0">
      <p:cViewPr varScale="1">
        <p:scale>
          <a:sx n="46" d="100"/>
          <a:sy n="46" d="100"/>
        </p:scale>
        <p:origin x="14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8D20520-CF28-40A3-BC7A-572625C20F91}" type="datetimeFigureOut">
              <a:rPr lang="en-CA" smtClean="0"/>
              <a:t>2022-03-01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29390B7-7F3C-4138-B844-CA0B106E4B06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2316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90B7-7F3C-4138-B844-CA0B106E4B06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604125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90B7-7F3C-4138-B844-CA0B106E4B06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8900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3C3C3C"/>
              </a:solidFill>
              <a:effectLst/>
              <a:latin typeface="Raleway" panose="020B06040202020202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90B7-7F3C-4138-B844-CA0B106E4B06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79103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90B7-7F3C-4138-B844-CA0B106E4B06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4084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90B7-7F3C-4138-B844-CA0B106E4B06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782060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90B7-7F3C-4138-B844-CA0B106E4B06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05098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 dirty="0">
              <a:solidFill>
                <a:srgbClr val="000000"/>
              </a:solidFill>
              <a:latin typeface="Tahoma" panose="020B0604030504040204" pitchFamily="34" charset="0"/>
            </a:endParaRP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90B7-7F3C-4138-B844-CA0B106E4B06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2127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90B7-7F3C-4138-B844-CA0B106E4B06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48946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90B7-7F3C-4138-B844-CA0B106E4B06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4639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90B7-7F3C-4138-B844-CA0B106E4B06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88865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90B7-7F3C-4138-B844-CA0B106E4B06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027941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90B7-7F3C-4138-B844-CA0B106E4B06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185859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i="0" dirty="0">
              <a:solidFill>
                <a:srgbClr val="3C3C3C"/>
              </a:solidFill>
              <a:effectLst/>
              <a:latin typeface="Raleway" panose="020B0604020202020204" pitchFamily="2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90B7-7F3C-4138-B844-CA0B106E4B06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377397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9390B7-7F3C-4138-B844-CA0B106E4B06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20668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66E99-9166-4669-8810-5D47DD99B0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A778B2-D825-4A51-8632-7A2FF8050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A068AE-5536-44F0-AEBA-9810C8E7E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65D7-DB03-46F0-A4FD-64B45A28860D}" type="datetimeFigureOut">
              <a:rPr lang="en-CA" smtClean="0"/>
              <a:t>2022-03-01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2934BB-DC69-4207-9325-404BA1365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C45B1C-88FC-4F9B-A5DF-74CC74AE6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D947-BA57-4324-9805-6E0FF1B9341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9580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A52E9-B1F8-4EDA-9E8B-2DF487C74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1582F1-A11D-4FB7-9BFC-C403D5AC0A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F1927-7971-4C0D-A6B3-6D3C6A570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65D7-DB03-46F0-A4FD-64B45A28860D}" type="datetimeFigureOut">
              <a:rPr lang="en-CA" smtClean="0"/>
              <a:t>2022-03-01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55716E-A5A0-4122-8432-2AB7D0C03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C7553-F016-490D-B760-80A5BC4EE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D947-BA57-4324-9805-6E0FF1B9341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7767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06264E2-6E2A-4631-83D3-11AD317A125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237FCA-3B3E-4211-8257-9B0418851B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E65CF-E9E6-4E1C-A6DB-653C6C40F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65D7-DB03-46F0-A4FD-64B45A28860D}" type="datetimeFigureOut">
              <a:rPr lang="en-CA" smtClean="0"/>
              <a:t>2022-03-01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01960-6341-4EC3-97EA-5089CE6E3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E985E3-D553-49B2-815E-DD3094DD8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D947-BA57-4324-9805-6E0FF1B9341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19458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D2D8-2651-46A4-A58A-4A63DEFCF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0F75F-CD4B-489E-9650-4747169E8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3E2287-EAAD-4F73-827A-BC73C94196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65D7-DB03-46F0-A4FD-64B45A28860D}" type="datetimeFigureOut">
              <a:rPr lang="en-CA" smtClean="0"/>
              <a:t>2022-03-01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BB8925-96FC-463C-8D4E-5BCAC3D8D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7A8CA-5032-433A-96DC-FDA4650CC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D947-BA57-4324-9805-6E0FF1B9341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16799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9B62A-B252-477B-A050-F52A38EFB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CAF1B-F337-4C8C-81FA-44BFB0D92F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311CC5-6566-419F-A1AE-2AEC32C19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65D7-DB03-46F0-A4FD-64B45A28860D}" type="datetimeFigureOut">
              <a:rPr lang="en-CA" smtClean="0"/>
              <a:t>2022-03-01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2DA74-334D-4468-A88B-72A7EAC1F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36AAEE-E6CB-44A8-9D76-5E2D96E47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D947-BA57-4324-9805-6E0FF1B9341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29199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D98A1-01F3-43FA-94DC-5E7598B15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A277E-D40A-4967-BE16-C402805959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900737-9D1E-40C3-AA9A-4D84ADC9D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54362-EED2-4E20-A69F-FF489AA19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65D7-DB03-46F0-A4FD-64B45A28860D}" type="datetimeFigureOut">
              <a:rPr lang="en-CA" smtClean="0"/>
              <a:t>2022-03-01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7E0E39-809C-497B-9FDE-F265F54E23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5875BE-96DE-4334-B9E6-329D479F2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D947-BA57-4324-9805-6E0FF1B9341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05266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B2FA8-3BC1-4F81-90EA-10F5EDD57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E0583B-ADC2-4BFD-AA82-0673210A66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462853-7BA7-4802-8125-B4DCB365D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F5E8C41-D9C7-4EAF-8C1F-FABADB032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499D97-B424-4A71-B94D-8B3AEE319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E2DB30-3452-4949-BD0D-1E0D5447B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65D7-DB03-46F0-A4FD-64B45A28860D}" type="datetimeFigureOut">
              <a:rPr lang="en-CA" smtClean="0"/>
              <a:t>2022-03-01</a:t>
            </a:fld>
            <a:endParaRPr lang="en-C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D22C026-8292-4361-A476-DEE676282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8EE51-2A7C-4A47-9C73-643090E29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D947-BA57-4324-9805-6E0FF1B9341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50615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DA57-7F1A-4E38-9B47-A161492B5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059D5-3C3B-4649-8B44-31032F801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65D7-DB03-46F0-A4FD-64B45A28860D}" type="datetimeFigureOut">
              <a:rPr lang="en-CA" smtClean="0"/>
              <a:t>2022-03-01</a:t>
            </a:fld>
            <a:endParaRPr lang="en-C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810992-6D8F-48BE-829D-280F825B5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1050FE-13AA-447F-8D0D-ADDFFFEF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D947-BA57-4324-9805-6E0FF1B9341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52152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C2C14C-290C-4B9C-8108-836D0EE5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65D7-DB03-46F0-A4FD-64B45A28860D}" type="datetimeFigureOut">
              <a:rPr lang="en-CA" smtClean="0"/>
              <a:t>2022-03-01</a:t>
            </a:fld>
            <a:endParaRPr lang="en-C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2F1DF45-7B61-4E62-BC56-6D32F6F09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DC7E2-FB81-4CAB-B2F4-9A1725A17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D947-BA57-4324-9805-6E0FF1B9341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84397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DE0E1-34D9-40CD-8207-5B764C933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61127A-6128-4C51-9E33-1C63EA7FE8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BC8398-4926-46FF-A115-0CC44F38DF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BF9725-E020-4936-A087-9A50735FB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65D7-DB03-46F0-A4FD-64B45A28860D}" type="datetimeFigureOut">
              <a:rPr lang="en-CA" smtClean="0"/>
              <a:t>2022-03-01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86AC72-3AB8-4DF0-B4E5-55F0D5273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62E538-8A4D-4181-B142-081E2164A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D947-BA57-4324-9805-6E0FF1B9341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30175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44BE8-FB64-4C7A-A303-9AAA46CE0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27AF99-DED4-4F86-A71D-3E708469A0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300434-5736-48DC-A241-831DCE9DE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A67E1D-AABA-49D6-B0C1-BA36618A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365D7-DB03-46F0-A4FD-64B45A28860D}" type="datetimeFigureOut">
              <a:rPr lang="en-CA" smtClean="0"/>
              <a:t>2022-03-01</a:t>
            </a:fld>
            <a:endParaRPr lang="en-C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13AA5E-5698-4637-BF36-74A9A1A5F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67661C-CE47-419C-9BAA-70AC11774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AD947-BA57-4324-9805-6E0FF1B9341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90351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6009C31-2BF8-4578-916D-B858B5CA7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FAD66-1104-42CD-AE9D-8DC27EC05A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5C1FF-D170-4D2E-95DC-7AF5A565E4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D365D7-DB03-46F0-A4FD-64B45A28860D}" type="datetimeFigureOut">
              <a:rPr lang="en-CA" smtClean="0"/>
              <a:t>2022-03-01</a:t>
            </a:fld>
            <a:endParaRPr lang="en-C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C681F6-B445-44E2-ABAB-C751386B5C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2F501-ACE1-483A-A55C-30C57407D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6AD947-BA57-4324-9805-6E0FF1B93419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43340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sb-SyH0Y5I0?feature=oembed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teamworkcooperative.ca/" TargetMode="External"/><Relationship Id="rId3" Type="http://schemas.openxmlformats.org/officeDocument/2006/relationships/image" Target="../media/image9.jpg"/><Relationship Id="rId7" Type="http://schemas.openxmlformats.org/officeDocument/2006/relationships/hyperlink" Target="https://novascotiaworks.ca/nsdc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supportedemployment.ca/" TargetMode="External"/><Relationship Id="rId5" Type="http://schemas.openxmlformats.org/officeDocument/2006/relationships/hyperlink" Target="https://hirefortalent.ca/" TargetMode="External"/><Relationship Id="rId4" Type="http://schemas.openxmlformats.org/officeDocument/2006/relationships/hyperlink" Target="https://www.canada.ca/en/employment-social-development/campaigns/hiring-persons-disabilities.html" TargetMode="External"/><Relationship Id="rId9" Type="http://schemas.openxmlformats.org/officeDocument/2006/relationships/hyperlink" Target="https://www.youtube.com/watch?v=sb-SyH0Y5I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D4AB6-C6B6-4C1D-8244-0ECF520FB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693139"/>
            <a:ext cx="9144000" cy="2387600"/>
          </a:xfrm>
        </p:spPr>
        <p:txBody>
          <a:bodyPr>
            <a:noAutofit/>
          </a:bodyPr>
          <a:lstStyle/>
          <a:p>
            <a:r>
              <a:rPr lang="en-CA" sz="6600" b="1" dirty="0"/>
              <a:t>Diversity, Equity and Inclusion in the Workplace: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6F839-310A-4C7C-9BF3-B1E0E41F1F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29000"/>
            <a:ext cx="9144000" cy="1064595"/>
          </a:xfrm>
        </p:spPr>
        <p:txBody>
          <a:bodyPr>
            <a:normAutofit/>
          </a:bodyPr>
          <a:lstStyle/>
          <a:p>
            <a:r>
              <a:rPr lang="en-CA" sz="4800" dirty="0"/>
              <a:t>The Disabled Persons Perspective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22E88A-EEDE-4BAD-B5CE-C4F39E161308}"/>
              </a:ext>
            </a:extLst>
          </p:cNvPr>
          <p:cNvSpPr txBox="1"/>
          <p:nvPr/>
        </p:nvSpPr>
        <p:spPr>
          <a:xfrm>
            <a:off x="5073371" y="6089784"/>
            <a:ext cx="2354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Elizabeth Fitzner</a:t>
            </a:r>
          </a:p>
        </p:txBody>
      </p:sp>
      <p:pic>
        <p:nvPicPr>
          <p:cNvPr id="1026" name="Picture 2" descr="TEAMWork Cooperative - Events | Facebook">
            <a:extLst>
              <a:ext uri="{FF2B5EF4-FFF2-40B4-BE49-F238E27FC236}">
                <a16:creationId xmlns:a16="http://schemas.microsoft.com/office/drawing/2014/main" id="{75B8F180-7A3C-41D3-9331-6D5C4B792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810" y="4144488"/>
            <a:ext cx="4782380" cy="181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4610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2E4206-6BEC-4261-A620-EF07F98ED0B9}"/>
              </a:ext>
            </a:extLst>
          </p:cNvPr>
          <p:cNvSpPr/>
          <p:nvPr/>
        </p:nvSpPr>
        <p:spPr>
          <a:xfrm>
            <a:off x="0" y="0"/>
            <a:ext cx="1663547" cy="68580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7A404-5E0C-47E1-B34A-1BCA7AD6EECF}"/>
              </a:ext>
            </a:extLst>
          </p:cNvPr>
          <p:cNvSpPr txBox="1"/>
          <p:nvPr/>
        </p:nvSpPr>
        <p:spPr>
          <a:xfrm>
            <a:off x="2078143" y="797510"/>
            <a:ext cx="988225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Font typeface="+mj-lt"/>
              <a:buAutoNum type="arabicPeriod"/>
            </a:pPr>
            <a:r>
              <a:rPr lang="en-CA" sz="4800" dirty="0"/>
              <a:t>Accommodations</a:t>
            </a:r>
          </a:p>
          <a:p>
            <a:pPr marL="742950" indent="-742950">
              <a:buFont typeface="+mj-lt"/>
              <a:buAutoNum type="arabicPeriod"/>
            </a:pPr>
            <a:endParaRPr lang="en-CA" sz="4800" dirty="0"/>
          </a:p>
          <a:p>
            <a:pPr marL="742950" indent="-742950">
              <a:buFont typeface="+mj-lt"/>
              <a:buAutoNum type="arabicPeriod"/>
            </a:pPr>
            <a:r>
              <a:rPr lang="en-US" sz="4800" dirty="0"/>
              <a:t>Disclosure</a:t>
            </a:r>
          </a:p>
          <a:p>
            <a:pPr marL="742950" indent="-742950">
              <a:buFont typeface="+mj-lt"/>
              <a:buAutoNum type="arabicPeriod"/>
            </a:pPr>
            <a:endParaRPr lang="en-US" sz="4800" dirty="0"/>
          </a:p>
          <a:p>
            <a:pPr marL="742950" indent="-742950">
              <a:buFont typeface="+mj-lt"/>
              <a:buAutoNum type="arabicPeriod"/>
            </a:pPr>
            <a:r>
              <a:rPr lang="en-US" sz="4800" dirty="0"/>
              <a:t>Change ‘CAN’ to ‘HOW’</a:t>
            </a:r>
          </a:p>
          <a:p>
            <a:pPr marL="742950" indent="-742950">
              <a:buFont typeface="+mj-lt"/>
              <a:buAutoNum type="arabicPeriod"/>
            </a:pPr>
            <a:endParaRPr lang="en-US" sz="4800" dirty="0"/>
          </a:p>
          <a:p>
            <a:endParaRPr lang="en-C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4E30422-C836-4783-A547-7F65EC908DA1}"/>
              </a:ext>
            </a:extLst>
          </p:cNvPr>
          <p:cNvSpPr txBox="1"/>
          <p:nvPr/>
        </p:nvSpPr>
        <p:spPr>
          <a:xfrm rot="16200000">
            <a:off x="-2262064" y="2493672"/>
            <a:ext cx="6187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200" dirty="0"/>
              <a:t>   INTERVIEWS</a:t>
            </a:r>
          </a:p>
        </p:txBody>
      </p:sp>
    </p:spTree>
    <p:extLst>
      <p:ext uri="{BB962C8B-B14F-4D97-AF65-F5344CB8AC3E}">
        <p14:creationId xmlns:p14="http://schemas.microsoft.com/office/powerpoint/2010/main" val="3640208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2E4206-6BEC-4261-A620-EF07F98ED0B9}"/>
              </a:ext>
            </a:extLst>
          </p:cNvPr>
          <p:cNvSpPr/>
          <p:nvPr/>
        </p:nvSpPr>
        <p:spPr>
          <a:xfrm>
            <a:off x="0" y="0"/>
            <a:ext cx="1663547" cy="68580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7A404-5E0C-47E1-B34A-1BCA7AD6EECF}"/>
              </a:ext>
            </a:extLst>
          </p:cNvPr>
          <p:cNvSpPr txBox="1"/>
          <p:nvPr/>
        </p:nvSpPr>
        <p:spPr>
          <a:xfrm>
            <a:off x="2203913" y="487025"/>
            <a:ext cx="988225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AutoNum type="arabicPeriod"/>
            </a:pPr>
            <a:r>
              <a:rPr lang="en-US" sz="4800" dirty="0"/>
              <a:t>Selection Process</a:t>
            </a:r>
          </a:p>
          <a:p>
            <a:pPr marL="914400" indent="-914400">
              <a:buAutoNum type="arabicPeriod"/>
            </a:pPr>
            <a:endParaRPr lang="en-US" sz="4800" dirty="0"/>
          </a:p>
          <a:p>
            <a:pPr marL="914400" indent="-914400">
              <a:buAutoNum type="arabicPeriod"/>
            </a:pPr>
            <a:r>
              <a:rPr lang="en-US" sz="4800" dirty="0"/>
              <a:t>Workspace, Accessibility and Accommodations</a:t>
            </a:r>
          </a:p>
          <a:p>
            <a:pPr marL="742950" indent="-742950">
              <a:buFont typeface="+mj-lt"/>
              <a:buAutoNum type="arabicPeriod"/>
            </a:pPr>
            <a:endParaRPr lang="en-US" sz="4800" dirty="0">
              <a:highlight>
                <a:srgbClr val="FFFF00"/>
              </a:highlight>
            </a:endParaRPr>
          </a:p>
          <a:p>
            <a:pPr marL="742950" indent="-742950">
              <a:buFont typeface="+mj-lt"/>
              <a:buAutoNum type="arabicPeriod"/>
            </a:pPr>
            <a:r>
              <a:rPr lang="en-CA" sz="4800" dirty="0"/>
              <a:t>Training and awareness</a:t>
            </a:r>
          </a:p>
          <a:p>
            <a:pPr marL="742950" indent="-742950">
              <a:buFont typeface="+mj-lt"/>
              <a:buAutoNum type="arabicPeriod"/>
            </a:pPr>
            <a:endParaRPr lang="en-CA" sz="4800" dirty="0"/>
          </a:p>
          <a:p>
            <a:pPr marL="742950" indent="-742950">
              <a:buFont typeface="+mj-lt"/>
              <a:buAutoNum type="arabicPeriod"/>
            </a:pPr>
            <a:r>
              <a:rPr lang="en-CA" sz="4800" dirty="0"/>
              <a:t>Onboarding</a:t>
            </a:r>
            <a:endParaRPr lang="en-US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BFB7D9-C5E7-49EF-89DF-7CE1301F4E12}"/>
              </a:ext>
            </a:extLst>
          </p:cNvPr>
          <p:cNvSpPr txBox="1"/>
          <p:nvPr/>
        </p:nvSpPr>
        <p:spPr>
          <a:xfrm rot="16200000">
            <a:off x="-1395165" y="2553048"/>
            <a:ext cx="44538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200" dirty="0"/>
              <a:t>   HIRING</a:t>
            </a:r>
          </a:p>
        </p:txBody>
      </p:sp>
    </p:spTree>
    <p:extLst>
      <p:ext uri="{BB962C8B-B14F-4D97-AF65-F5344CB8AC3E}">
        <p14:creationId xmlns:p14="http://schemas.microsoft.com/office/powerpoint/2010/main" val="133219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2E4206-6BEC-4261-A620-EF07F98ED0B9}"/>
              </a:ext>
            </a:extLst>
          </p:cNvPr>
          <p:cNvSpPr/>
          <p:nvPr/>
        </p:nvSpPr>
        <p:spPr>
          <a:xfrm>
            <a:off x="0" y="0"/>
            <a:ext cx="1663547" cy="68580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7A404-5E0C-47E1-B34A-1BCA7AD6EECF}"/>
              </a:ext>
            </a:extLst>
          </p:cNvPr>
          <p:cNvSpPr txBox="1"/>
          <p:nvPr/>
        </p:nvSpPr>
        <p:spPr>
          <a:xfrm>
            <a:off x="2309750" y="0"/>
            <a:ext cx="988225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strike="sngStrike" dirty="0"/>
          </a:p>
          <a:p>
            <a:r>
              <a:rPr lang="en-CA" sz="4800" b="1" u="sng" dirty="0"/>
              <a:t>1. Supportive Work Environment</a:t>
            </a:r>
            <a:r>
              <a:rPr lang="en-CA" sz="4800" b="1" dirty="0"/>
              <a:t> -</a:t>
            </a:r>
          </a:p>
          <a:p>
            <a:pPr marL="742950" indent="-742950">
              <a:buFont typeface="+mj-lt"/>
              <a:buAutoNum type="arabicPeriod"/>
            </a:pPr>
            <a:endParaRPr lang="en-CA" sz="48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/>
              <a:t>Speak directly to me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800" dirty="0"/>
              <a:t>Regular check-ins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800" dirty="0"/>
              <a:t>Cooperation and mutual understanding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800" dirty="0"/>
              <a:t>Time to adapt, learn and grow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CA" sz="4800" dirty="0"/>
              <a:t>Flexibility</a:t>
            </a:r>
            <a:endParaRPr lang="en-CA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3934AB-EDD0-4112-9894-BAD2E380AF54}"/>
              </a:ext>
            </a:extLst>
          </p:cNvPr>
          <p:cNvSpPr txBox="1"/>
          <p:nvPr/>
        </p:nvSpPr>
        <p:spPr>
          <a:xfrm rot="16200000">
            <a:off x="-2142996" y="2552735"/>
            <a:ext cx="5949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200" dirty="0"/>
              <a:t>   RETENTION</a:t>
            </a:r>
          </a:p>
        </p:txBody>
      </p:sp>
    </p:spTree>
    <p:extLst>
      <p:ext uri="{BB962C8B-B14F-4D97-AF65-F5344CB8AC3E}">
        <p14:creationId xmlns:p14="http://schemas.microsoft.com/office/powerpoint/2010/main" val="3472364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2E4206-6BEC-4261-A620-EF07F98ED0B9}"/>
              </a:ext>
            </a:extLst>
          </p:cNvPr>
          <p:cNvSpPr/>
          <p:nvPr/>
        </p:nvSpPr>
        <p:spPr>
          <a:xfrm>
            <a:off x="0" y="0"/>
            <a:ext cx="1663547" cy="68580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7A404-5E0C-47E1-B34A-1BCA7AD6EECF}"/>
              </a:ext>
            </a:extLst>
          </p:cNvPr>
          <p:cNvSpPr txBox="1"/>
          <p:nvPr/>
        </p:nvSpPr>
        <p:spPr>
          <a:xfrm>
            <a:off x="1993075" y="612844"/>
            <a:ext cx="9882250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u="sng" dirty="0"/>
              <a:t>2. Policies and procedures </a:t>
            </a:r>
            <a:r>
              <a:rPr lang="en-CA" sz="4800" dirty="0"/>
              <a:t>- </a:t>
            </a:r>
          </a:p>
          <a:p>
            <a:endParaRPr lang="en-CA" sz="4800" dirty="0"/>
          </a:p>
          <a:p>
            <a:r>
              <a:rPr lang="en-CA" sz="4800" dirty="0"/>
              <a:t>Have workplace policies and procedures in place for addressing accommodation issues, anti-discrimination, anti-harassment, and diversity.</a:t>
            </a:r>
          </a:p>
          <a:p>
            <a:endParaRPr lang="en-CA" sz="4000" dirty="0"/>
          </a:p>
          <a:p>
            <a:endParaRPr lang="en-CA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3934AB-EDD0-4112-9894-BAD2E380AF54}"/>
              </a:ext>
            </a:extLst>
          </p:cNvPr>
          <p:cNvSpPr txBox="1"/>
          <p:nvPr/>
        </p:nvSpPr>
        <p:spPr>
          <a:xfrm rot="16200000">
            <a:off x="-2142996" y="2552735"/>
            <a:ext cx="5949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200" dirty="0"/>
              <a:t>   RETENTION</a:t>
            </a:r>
          </a:p>
        </p:txBody>
      </p:sp>
    </p:spTree>
    <p:extLst>
      <p:ext uri="{BB962C8B-B14F-4D97-AF65-F5344CB8AC3E}">
        <p14:creationId xmlns:p14="http://schemas.microsoft.com/office/powerpoint/2010/main" val="10509706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2E4206-6BEC-4261-A620-EF07F98ED0B9}"/>
              </a:ext>
            </a:extLst>
          </p:cNvPr>
          <p:cNvSpPr/>
          <p:nvPr/>
        </p:nvSpPr>
        <p:spPr>
          <a:xfrm>
            <a:off x="0" y="0"/>
            <a:ext cx="1663547" cy="68580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7A404-5E0C-47E1-B34A-1BCA7AD6EECF}"/>
              </a:ext>
            </a:extLst>
          </p:cNvPr>
          <p:cNvSpPr txBox="1"/>
          <p:nvPr/>
        </p:nvSpPr>
        <p:spPr>
          <a:xfrm>
            <a:off x="2078142" y="951291"/>
            <a:ext cx="9670513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800" b="1" u="sng" dirty="0"/>
              <a:t>3. Expectations of Success </a:t>
            </a:r>
            <a:r>
              <a:rPr lang="en-CA" sz="4800" dirty="0"/>
              <a:t>- </a:t>
            </a:r>
          </a:p>
          <a:p>
            <a:pPr marL="742950" indent="-742950">
              <a:buFont typeface="+mj-lt"/>
              <a:buAutoNum type="arabicPeriod"/>
            </a:pPr>
            <a:endParaRPr lang="en-CA" sz="4800" dirty="0"/>
          </a:p>
          <a:p>
            <a:r>
              <a:rPr lang="en-CA" sz="4800" dirty="0"/>
              <a:t>Expect that employees with disabilities are there to succeed. Be positive and proactive in helping persons with disabilities achieve success.</a:t>
            </a:r>
            <a:endParaRPr lang="en-US" sz="3600" strike="sngStrike" dirty="0"/>
          </a:p>
          <a:p>
            <a:pPr marL="742950" indent="-742950">
              <a:buFont typeface="+mj-lt"/>
              <a:buAutoNum type="arabicPeriod"/>
            </a:pPr>
            <a:endParaRPr lang="en-US" sz="4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3934AB-EDD0-4112-9894-BAD2E380AF54}"/>
              </a:ext>
            </a:extLst>
          </p:cNvPr>
          <p:cNvSpPr txBox="1"/>
          <p:nvPr/>
        </p:nvSpPr>
        <p:spPr>
          <a:xfrm rot="16200000">
            <a:off x="-2142996" y="2552735"/>
            <a:ext cx="5949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200" dirty="0"/>
              <a:t>   RETENTION</a:t>
            </a:r>
          </a:p>
        </p:txBody>
      </p:sp>
    </p:spTree>
    <p:extLst>
      <p:ext uri="{BB962C8B-B14F-4D97-AF65-F5344CB8AC3E}">
        <p14:creationId xmlns:p14="http://schemas.microsoft.com/office/powerpoint/2010/main" val="785866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C73FB5F-7C16-4314-8D4C-62361EABC4AD}"/>
              </a:ext>
            </a:extLst>
          </p:cNvPr>
          <p:cNvSpPr txBox="1"/>
          <p:nvPr/>
        </p:nvSpPr>
        <p:spPr>
          <a:xfrm>
            <a:off x="2279577" y="96982"/>
            <a:ext cx="7997970" cy="14408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dirty="0">
                <a:latin typeface="+mj-lt"/>
                <a:ea typeface="+mj-ea"/>
                <a:cs typeface="+mj-cs"/>
              </a:rPr>
              <a:t>Taggart’s Employment Journey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BF07CD-9354-47B3-9054-5261D1D284FE}"/>
              </a:ext>
            </a:extLst>
          </p:cNvPr>
          <p:cNvSpPr txBox="1"/>
          <p:nvPr/>
        </p:nvSpPr>
        <p:spPr>
          <a:xfrm>
            <a:off x="4223982" y="3752850"/>
            <a:ext cx="7485413" cy="24526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Online Media 1" title="Our Community, &quot;TEAM Work&quot;">
            <a:hlinkClick r:id="" action="ppaction://media"/>
            <a:extLst>
              <a:ext uri="{FF2B5EF4-FFF2-40B4-BE49-F238E27FC236}">
                <a16:creationId xmlns:a16="http://schemas.microsoft.com/office/drawing/2014/main" id="{B5F97392-4431-45F4-A196-F3C07BD5AC9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570470" y="1537855"/>
            <a:ext cx="9416184" cy="5320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377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ands of person wearing gray sweater typing on laptop with a tablet, digital pen, and cup of coffee">
            <a:extLst>
              <a:ext uri="{FF2B5EF4-FFF2-40B4-BE49-F238E27FC236}">
                <a16:creationId xmlns:a16="http://schemas.microsoft.com/office/drawing/2014/main" id="{1685CAAC-1CC5-4474-9571-B139EB2F138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12" r="31186" b="3764"/>
          <a:stretch/>
        </p:blipFill>
        <p:spPr>
          <a:xfrm>
            <a:off x="4415011" y="96981"/>
            <a:ext cx="7777076" cy="676101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3E6193B-A742-4118-994C-37BF85A6E65A}"/>
              </a:ext>
            </a:extLst>
          </p:cNvPr>
          <p:cNvSpPr/>
          <p:nvPr/>
        </p:nvSpPr>
        <p:spPr>
          <a:xfrm>
            <a:off x="166255" y="471055"/>
            <a:ext cx="3823854" cy="295794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CA12E13-1352-4EBF-9AB6-E2314571E606}"/>
              </a:ext>
            </a:extLst>
          </p:cNvPr>
          <p:cNvSpPr txBox="1"/>
          <p:nvPr/>
        </p:nvSpPr>
        <p:spPr>
          <a:xfrm>
            <a:off x="166255" y="235527"/>
            <a:ext cx="8497512" cy="63869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600" b="1" dirty="0"/>
              <a:t>Resources: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1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Government of Canada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4"/>
              </a:rPr>
              <a:t>https://www.canada.ca/en/employment-social-development/campaigns/hiring-persons-disabilities.html</a:t>
            </a: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1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Hire For Talent: </a:t>
            </a:r>
            <a:r>
              <a:rPr lang="en-US" sz="2400" dirty="0">
                <a:hlinkClick r:id="rId5"/>
              </a:rPr>
              <a:t>https://hirefortalent.ca/</a:t>
            </a: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05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Canadian Association for Supported Employment (CASE)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6"/>
              </a:rPr>
              <a:t>https://supportedemployment.ca/</a:t>
            </a: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1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Nova Scotia Works: </a:t>
            </a:r>
            <a:r>
              <a:rPr lang="en-US" sz="2400" dirty="0">
                <a:hlinkClick r:id="rId7"/>
              </a:rPr>
              <a:t>https://novascotiaworks.ca/nsdc/</a:t>
            </a: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1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TEAM Work Cooperative: </a:t>
            </a:r>
            <a:r>
              <a:rPr lang="en-US" sz="2400" dirty="0">
                <a:hlinkClick r:id="rId8"/>
              </a:rPr>
              <a:t>https://teamworkcooperative.ca/</a:t>
            </a: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11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/>
              <a:t>Our Community – TEAM Work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hlinkClick r:id="rId9"/>
              </a:rPr>
              <a:t>https://www.youtube.com/watch?v=sb-SyH0Y5I0</a:t>
            </a: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4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248392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533BF18B-C8A1-400D-BBBD-6103EC90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AE16E3-9C34-474C-9D3F-C0A6D9BAC670}"/>
              </a:ext>
            </a:extLst>
          </p:cNvPr>
          <p:cNvSpPr txBox="1"/>
          <p:nvPr/>
        </p:nvSpPr>
        <p:spPr>
          <a:xfrm>
            <a:off x="9267909" y="2023110"/>
            <a:ext cx="2469624" cy="28460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Disability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Man holding wheel">
            <a:extLst>
              <a:ext uri="{FF2B5EF4-FFF2-40B4-BE49-F238E27FC236}">
                <a16:creationId xmlns:a16="http://schemas.microsoft.com/office/drawing/2014/main" id="{B2D6F3B3-77BF-4AF1-BD51-5A28E02DAB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8" r="39519" b="-1"/>
          <a:stretch/>
        </p:blipFill>
        <p:spPr>
          <a:xfrm>
            <a:off x="545231" y="858525"/>
            <a:ext cx="3719192" cy="5211906"/>
          </a:xfrm>
          <a:prstGeom prst="rect">
            <a:avLst/>
          </a:prstGeom>
        </p:spPr>
      </p:pic>
      <p:pic>
        <p:nvPicPr>
          <p:cNvPr id="8" name="Picture 7" descr="Hand reading braille">
            <a:extLst>
              <a:ext uri="{FF2B5EF4-FFF2-40B4-BE49-F238E27FC236}">
                <a16:creationId xmlns:a16="http://schemas.microsoft.com/office/drawing/2014/main" id="{94406094-C7DC-4D55-B726-0FF9FC9746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2"/>
          <a:stretch/>
        </p:blipFill>
        <p:spPr>
          <a:xfrm>
            <a:off x="4457706" y="858524"/>
            <a:ext cx="3685032" cy="2505456"/>
          </a:xfrm>
          <a:prstGeom prst="rect">
            <a:avLst/>
          </a:prstGeom>
        </p:spPr>
      </p:pic>
      <p:pic>
        <p:nvPicPr>
          <p:cNvPr id="4" name="Picture 3" descr="Hands on ears">
            <a:extLst>
              <a:ext uri="{FF2B5EF4-FFF2-40B4-BE49-F238E27FC236}">
                <a16:creationId xmlns:a16="http://schemas.microsoft.com/office/drawing/2014/main" id="{3B4E7CC0-7E92-409E-A4B5-9D57F4712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4" b="5"/>
          <a:stretch/>
        </p:blipFill>
        <p:spPr>
          <a:xfrm>
            <a:off x="4457712" y="3564974"/>
            <a:ext cx="3685031" cy="2505456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E04FF3E-9FC0-4D3E-B4B7-E8A277DB78F9}"/>
              </a:ext>
            </a:extLst>
          </p:cNvPr>
          <p:cNvSpPr/>
          <p:nvPr/>
        </p:nvSpPr>
        <p:spPr>
          <a:xfrm>
            <a:off x="8733792" y="2606738"/>
            <a:ext cx="151715" cy="171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C7522F9-7A16-4F8A-9831-4A228800B40B}"/>
              </a:ext>
            </a:extLst>
          </p:cNvPr>
          <p:cNvSpPr/>
          <p:nvPr/>
        </p:nvSpPr>
        <p:spPr>
          <a:xfrm>
            <a:off x="8327182" y="2606738"/>
            <a:ext cx="266490" cy="171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B49F01-5A35-4F85-8D48-D41C7AA6A4B6}"/>
              </a:ext>
            </a:extLst>
          </p:cNvPr>
          <p:cNvSpPr/>
          <p:nvPr/>
        </p:nvSpPr>
        <p:spPr>
          <a:xfrm>
            <a:off x="0" y="2606737"/>
            <a:ext cx="360787" cy="171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EF9557-F8D0-4EB9-A083-B18D337F193C}"/>
              </a:ext>
            </a:extLst>
          </p:cNvPr>
          <p:cNvSpPr txBox="1"/>
          <p:nvPr/>
        </p:nvSpPr>
        <p:spPr>
          <a:xfrm>
            <a:off x="9104497" y="4478277"/>
            <a:ext cx="27854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Functional Limitation or Restriction</a:t>
            </a:r>
            <a:endParaRPr lang="en-CA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138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E45B1D5C-0827-4AF0-8186-11FC5A8B8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0916A2-A64C-487C-A0C0-70315E5C2AC4}"/>
              </a:ext>
            </a:extLst>
          </p:cNvPr>
          <p:cNvSpPr txBox="1"/>
          <p:nvPr/>
        </p:nvSpPr>
        <p:spPr>
          <a:xfrm>
            <a:off x="9267909" y="858525"/>
            <a:ext cx="2469624" cy="505538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A person with a disability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is </a:t>
            </a:r>
            <a:r>
              <a:rPr lang="en-US" sz="4800" b="1" u="sng" dirty="0">
                <a:latin typeface="+mj-lt"/>
                <a:ea typeface="+mj-ea"/>
                <a:cs typeface="+mj-cs"/>
              </a:rPr>
              <a:t>not</a:t>
            </a:r>
            <a:r>
              <a:rPr lang="en-US" sz="4800" b="1" dirty="0">
                <a:latin typeface="+mj-lt"/>
                <a:ea typeface="+mj-ea"/>
                <a:cs typeface="+mj-cs"/>
              </a:rPr>
              <a:t> defined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dirty="0">
                <a:latin typeface="+mj-lt"/>
                <a:ea typeface="+mj-ea"/>
                <a:cs typeface="+mj-cs"/>
              </a:rPr>
              <a:t>by their disability.</a:t>
            </a:r>
            <a:br>
              <a:rPr lang="en-US" sz="4000" b="1" dirty="0">
                <a:latin typeface="+mj-lt"/>
                <a:ea typeface="+mj-ea"/>
                <a:cs typeface="+mj-cs"/>
              </a:rPr>
            </a:br>
            <a:endParaRPr lang="en-US" sz="3100" b="1" dirty="0"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9413ED5-9ED4-4772-BCE4-2BCAE6B12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3973" y="-827233"/>
            <a:ext cx="1715478" cy="858342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085" y="664308"/>
            <a:ext cx="8082632" cy="560034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Two hikers cheering on rock in alpine scenery">
            <a:extLst>
              <a:ext uri="{FF2B5EF4-FFF2-40B4-BE49-F238E27FC236}">
                <a16:creationId xmlns:a16="http://schemas.microsoft.com/office/drawing/2014/main" id="{DFCAB8D9-6449-4B6C-9907-DF06B721B5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" r="1281"/>
          <a:stretch/>
        </p:blipFill>
        <p:spPr>
          <a:xfrm>
            <a:off x="545238" y="858525"/>
            <a:ext cx="7608304" cy="5211906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90F533E9-6690-41A8-A372-4C6C622D0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950447" y="3392097"/>
            <a:ext cx="1719072" cy="15238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8A363A1-90DB-420F-9747-D4FDEFFA94C7}"/>
              </a:ext>
            </a:extLst>
          </p:cNvPr>
          <p:cNvSpPr/>
          <p:nvPr/>
        </p:nvSpPr>
        <p:spPr>
          <a:xfrm>
            <a:off x="8327182" y="2606738"/>
            <a:ext cx="266490" cy="171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B720619-00BC-4169-8BF0-59234FBADEC7}"/>
              </a:ext>
            </a:extLst>
          </p:cNvPr>
          <p:cNvSpPr/>
          <p:nvPr/>
        </p:nvSpPr>
        <p:spPr>
          <a:xfrm>
            <a:off x="8733792" y="2606738"/>
            <a:ext cx="151715" cy="171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4D9294-5F53-4DB6-8332-897B42EDA032}"/>
              </a:ext>
            </a:extLst>
          </p:cNvPr>
          <p:cNvSpPr/>
          <p:nvPr/>
        </p:nvSpPr>
        <p:spPr>
          <a:xfrm>
            <a:off x="-10248" y="2606737"/>
            <a:ext cx="356780" cy="171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93914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Person holding out hand">
            <a:extLst>
              <a:ext uri="{FF2B5EF4-FFF2-40B4-BE49-F238E27FC236}">
                <a16:creationId xmlns:a16="http://schemas.microsoft.com/office/drawing/2014/main" id="{EB703BC5-9D97-4E12-A4AD-33A2B2C90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3" r="6903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737B7C-BA3A-48B9-8649-FAC63CD52D50}"/>
              </a:ext>
            </a:extLst>
          </p:cNvPr>
          <p:cNvSpPr/>
          <p:nvPr/>
        </p:nvSpPr>
        <p:spPr>
          <a:xfrm>
            <a:off x="371094" y="843534"/>
            <a:ext cx="716997" cy="891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20ABBA-90E6-46C8-94EB-CD1540583B67}"/>
              </a:ext>
            </a:extLst>
          </p:cNvPr>
          <p:cNvSpPr txBox="1"/>
          <p:nvPr/>
        </p:nvSpPr>
        <p:spPr>
          <a:xfrm>
            <a:off x="364052" y="754047"/>
            <a:ext cx="6730351" cy="56093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i="0" dirty="0">
                <a:effectLst/>
              </a:rPr>
              <a:t>Disabilities don’t define talent. Hire inclusive.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100" b="1" i="0" dirty="0">
                <a:effectLst/>
              </a:rPr>
              <a:t>Government of Canada Website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6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b="0" i="0" dirty="0">
                <a:effectLst/>
              </a:rPr>
              <a:t>Get the Facts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b="0" i="0" dirty="0">
                <a:effectLst/>
              </a:rPr>
              <a:t>Hiring Support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b="0" i="0" dirty="0">
                <a:effectLst/>
              </a:rPr>
              <a:t>Inclusive Workplace Tools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b="0" i="0" dirty="0">
                <a:effectLst/>
              </a:rPr>
              <a:t>Financial Support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b="1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73232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Group of people talking">
            <a:extLst>
              <a:ext uri="{FF2B5EF4-FFF2-40B4-BE49-F238E27FC236}">
                <a16:creationId xmlns:a16="http://schemas.microsoft.com/office/drawing/2014/main" id="{E398B7A7-2A99-4EF1-928D-C25918C48C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8" r="23010" b="121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AD929F-165D-4B6B-B2EB-BADE556085CA}"/>
              </a:ext>
            </a:extLst>
          </p:cNvPr>
          <p:cNvSpPr txBox="1"/>
          <p:nvPr/>
        </p:nvSpPr>
        <p:spPr>
          <a:xfrm>
            <a:off x="371094" y="2718053"/>
            <a:ext cx="6564096" cy="38133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Enhance work performance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Increase innovation, employee engagement and moral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Improve productivity and safety records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/>
              <a:t>Achieve better business outcomes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36C013C-5283-4DBC-97AC-D2A7FE27D65A}"/>
              </a:ext>
            </a:extLst>
          </p:cNvPr>
          <p:cNvSpPr/>
          <p:nvPr/>
        </p:nvSpPr>
        <p:spPr>
          <a:xfrm>
            <a:off x="261257" y="712519"/>
            <a:ext cx="973777" cy="29128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F78593-B8DD-4843-B37B-4D520BFB75DC}"/>
              </a:ext>
            </a:extLst>
          </p:cNvPr>
          <p:cNvSpPr txBox="1"/>
          <p:nvPr/>
        </p:nvSpPr>
        <p:spPr>
          <a:xfrm>
            <a:off x="371094" y="889730"/>
            <a:ext cx="5198434" cy="175161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 dirty="0">
                <a:latin typeface="+mj-lt"/>
                <a:ea typeface="+mj-ea"/>
                <a:cs typeface="+mj-cs"/>
              </a:rPr>
              <a:t>Inclusive Practices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 dirty="0">
                <a:latin typeface="+mj-lt"/>
                <a:ea typeface="+mj-ea"/>
                <a:cs typeface="+mj-cs"/>
              </a:rPr>
              <a:t>help to …</a:t>
            </a:r>
          </a:p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721517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CFE1EBE-BBFA-43ED-BB66-D4EFE4E1FC19}"/>
              </a:ext>
            </a:extLst>
          </p:cNvPr>
          <p:cNvSpPr txBox="1"/>
          <p:nvPr/>
        </p:nvSpPr>
        <p:spPr>
          <a:xfrm>
            <a:off x="1158005" y="474345"/>
            <a:ext cx="9197708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0" i="0" dirty="0">
                <a:solidFill>
                  <a:schemeClr val="accent1"/>
                </a:solidFill>
                <a:effectLst/>
                <a:latin typeface="Noto Sans" panose="020B0502040504020204" pitchFamily="34" charset="0"/>
              </a:rPr>
              <a:t>Did you know?</a:t>
            </a:r>
            <a:endParaRPr lang="en-US" sz="5400" b="0" i="0" dirty="0">
              <a:solidFill>
                <a:srgbClr val="333333"/>
              </a:solidFill>
              <a:effectLst/>
              <a:latin typeface="Noto Sans" panose="020B0502040504020204" pitchFamily="34" charset="0"/>
            </a:endParaRPr>
          </a:p>
          <a:p>
            <a:pPr algn="ctr"/>
            <a:endParaRPr lang="en-US" sz="5400" b="0" i="0" dirty="0">
              <a:solidFill>
                <a:srgbClr val="333333"/>
              </a:solidFill>
              <a:effectLst/>
              <a:latin typeface="Noto Sans" panose="020B0502040504020204" pitchFamily="34" charset="0"/>
            </a:endParaRPr>
          </a:p>
          <a:p>
            <a:pPr algn="ctr"/>
            <a:r>
              <a:rPr lang="en-US" sz="5400" b="0" i="0" dirty="0">
                <a:solidFill>
                  <a:srgbClr val="333333"/>
                </a:solidFill>
                <a:effectLst/>
                <a:latin typeface="Noto Sans" panose="020B0502040504020204" pitchFamily="34" charset="0"/>
              </a:rPr>
              <a:t>645,000 Canadians with disabilities who have the potential to work in an inclusive labour market and are not currently working</a:t>
            </a:r>
            <a:endParaRPr lang="en-CA" sz="5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289502D-425A-4B74-90F8-069990967702}"/>
              </a:ext>
            </a:extLst>
          </p:cNvPr>
          <p:cNvSpPr/>
          <p:nvPr/>
        </p:nvSpPr>
        <p:spPr>
          <a:xfrm>
            <a:off x="676894" y="2268187"/>
            <a:ext cx="106877" cy="4001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0348127-535C-44FC-9949-5BAF8CE4E66F}"/>
              </a:ext>
            </a:extLst>
          </p:cNvPr>
          <p:cNvSpPr/>
          <p:nvPr/>
        </p:nvSpPr>
        <p:spPr>
          <a:xfrm>
            <a:off x="10927118" y="2420587"/>
            <a:ext cx="106877" cy="40019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28391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90483B1-F7D8-4FCC-86A2-747D74FC263F}"/>
              </a:ext>
            </a:extLst>
          </p:cNvPr>
          <p:cNvSpPr/>
          <p:nvPr/>
        </p:nvSpPr>
        <p:spPr>
          <a:xfrm>
            <a:off x="665018" y="534390"/>
            <a:ext cx="10960925" cy="5795158"/>
          </a:xfrm>
          <a:prstGeom prst="rect">
            <a:avLst/>
          </a:prstGeom>
          <a:solidFill>
            <a:srgbClr val="A1B8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38AE63A-8D6A-4E01-9028-B2C30D172554}"/>
              </a:ext>
            </a:extLst>
          </p:cNvPr>
          <p:cNvSpPr txBox="1"/>
          <p:nvPr/>
        </p:nvSpPr>
        <p:spPr>
          <a:xfrm>
            <a:off x="1341914" y="1043731"/>
            <a:ext cx="969026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/>
              <a:t>“Employers are not reluctant to hire persons with disabilities because they have a lack of confidence in the ability of people with disabilities. In fact, it is because they have a lack of confidence in their own ability to work effectively with people with disabilities.”</a:t>
            </a:r>
          </a:p>
          <a:p>
            <a:endParaRPr lang="en-CA" sz="3200" dirty="0"/>
          </a:p>
          <a:p>
            <a:r>
              <a:rPr lang="en-CA" sz="3200" dirty="0"/>
              <a:t>Richard Pimentel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CFEDD1-DEB6-48C9-A778-015EE8C3A0AA}"/>
              </a:ext>
            </a:extLst>
          </p:cNvPr>
          <p:cNvSpPr/>
          <p:nvPr/>
        </p:nvSpPr>
        <p:spPr>
          <a:xfrm>
            <a:off x="11230098" y="4814024"/>
            <a:ext cx="593767" cy="171547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9269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8B67471-6271-471E-84B8-A208607093C9}"/>
              </a:ext>
            </a:extLst>
          </p:cNvPr>
          <p:cNvGrpSpPr/>
          <p:nvPr/>
        </p:nvGrpSpPr>
        <p:grpSpPr>
          <a:xfrm>
            <a:off x="9533477" y="2925092"/>
            <a:ext cx="2011496" cy="1407982"/>
            <a:chOff x="4346781" y="3189751"/>
            <a:chExt cx="2011496" cy="1407982"/>
          </a:xfrm>
          <a:solidFill>
            <a:srgbClr val="7294D2"/>
          </a:solidFill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5EFF731-BC34-4E7F-9F3A-CFA8F6088DC0}"/>
                </a:ext>
              </a:extLst>
            </p:cNvPr>
            <p:cNvSpPr/>
            <p:nvPr/>
          </p:nvSpPr>
          <p:spPr>
            <a:xfrm>
              <a:off x="4346781" y="3189751"/>
              <a:ext cx="2011496" cy="1407982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Rectangle: Rounded Corners 4">
              <a:extLst>
                <a:ext uri="{FF2B5EF4-FFF2-40B4-BE49-F238E27FC236}">
                  <a16:creationId xmlns:a16="http://schemas.microsoft.com/office/drawing/2014/main" id="{B016F218-EDF0-4FFA-9D10-F9FD3C0A724B}"/>
                </a:ext>
              </a:extLst>
            </p:cNvPr>
            <p:cNvSpPr txBox="1"/>
            <p:nvPr/>
          </p:nvSpPr>
          <p:spPr>
            <a:xfrm>
              <a:off x="4415525" y="3258495"/>
              <a:ext cx="1874008" cy="12704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3200" dirty="0"/>
                <a:t>Retain</a:t>
              </a:r>
              <a:endParaRPr lang="en-CA" sz="3200" kern="1200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C0863EE-11AF-4933-8684-D8F6D95888DD}"/>
              </a:ext>
            </a:extLst>
          </p:cNvPr>
          <p:cNvGrpSpPr/>
          <p:nvPr/>
        </p:nvGrpSpPr>
        <p:grpSpPr>
          <a:xfrm>
            <a:off x="6680444" y="2925092"/>
            <a:ext cx="2011496" cy="1407982"/>
            <a:chOff x="4346781" y="3189751"/>
            <a:chExt cx="2011496" cy="1407982"/>
          </a:xfrm>
          <a:solidFill>
            <a:srgbClr val="7294D2"/>
          </a:solidFill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DF2AEFAA-B2C3-4ABA-BD80-91186A7AD041}"/>
                </a:ext>
              </a:extLst>
            </p:cNvPr>
            <p:cNvSpPr/>
            <p:nvPr/>
          </p:nvSpPr>
          <p:spPr>
            <a:xfrm>
              <a:off x="4346781" y="3189751"/>
              <a:ext cx="2011496" cy="1407982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Rectangle: Rounded Corners 4">
              <a:extLst>
                <a:ext uri="{FF2B5EF4-FFF2-40B4-BE49-F238E27FC236}">
                  <a16:creationId xmlns:a16="http://schemas.microsoft.com/office/drawing/2014/main" id="{DAFEC5B1-A3E2-4E50-A865-865C76821CA2}"/>
                </a:ext>
              </a:extLst>
            </p:cNvPr>
            <p:cNvSpPr txBox="1"/>
            <p:nvPr/>
          </p:nvSpPr>
          <p:spPr>
            <a:xfrm>
              <a:off x="4415525" y="3258495"/>
              <a:ext cx="1874008" cy="12704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3200" kern="1200" dirty="0"/>
                <a:t>Hire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4C6D3A7-54C5-40E7-84FF-F58487259A59}"/>
              </a:ext>
            </a:extLst>
          </p:cNvPr>
          <p:cNvGrpSpPr/>
          <p:nvPr/>
        </p:nvGrpSpPr>
        <p:grpSpPr>
          <a:xfrm>
            <a:off x="1094680" y="2994066"/>
            <a:ext cx="2011496" cy="1407982"/>
            <a:chOff x="4346781" y="3189751"/>
            <a:chExt cx="2011496" cy="1407982"/>
          </a:xfrm>
          <a:solidFill>
            <a:srgbClr val="4472C4">
              <a:alpha val="50000"/>
            </a:srgbClr>
          </a:solidFill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12A4D81-6A71-4DF2-81D9-F6228418D5A5}"/>
                </a:ext>
              </a:extLst>
            </p:cNvPr>
            <p:cNvSpPr/>
            <p:nvPr/>
          </p:nvSpPr>
          <p:spPr>
            <a:xfrm>
              <a:off x="4346781" y="3189751"/>
              <a:ext cx="2011496" cy="1407982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9" name="Rectangle: Rounded Corners 4">
              <a:extLst>
                <a:ext uri="{FF2B5EF4-FFF2-40B4-BE49-F238E27FC236}">
                  <a16:creationId xmlns:a16="http://schemas.microsoft.com/office/drawing/2014/main" id="{5664BB54-1B8C-4AEC-B1A3-F485706DEC9D}"/>
                </a:ext>
              </a:extLst>
            </p:cNvPr>
            <p:cNvSpPr txBox="1"/>
            <p:nvPr/>
          </p:nvSpPr>
          <p:spPr>
            <a:xfrm>
              <a:off x="4415525" y="3258495"/>
              <a:ext cx="1874008" cy="12704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3200" dirty="0"/>
                <a:t>Recruit</a:t>
              </a:r>
              <a:endParaRPr lang="en-CA" sz="3200" kern="1200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BD7B71-DD20-4A5C-8593-F64A24B0B723}"/>
              </a:ext>
            </a:extLst>
          </p:cNvPr>
          <p:cNvGrpSpPr/>
          <p:nvPr/>
        </p:nvGrpSpPr>
        <p:grpSpPr>
          <a:xfrm>
            <a:off x="3827411" y="2925092"/>
            <a:ext cx="2011496" cy="1407982"/>
            <a:chOff x="4346781" y="3189751"/>
            <a:chExt cx="2011496" cy="1407982"/>
          </a:xfrm>
          <a:solidFill>
            <a:srgbClr val="7294D2"/>
          </a:solidFill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CB73A01-56DD-4FA6-90C3-97D983EB50BC}"/>
                </a:ext>
              </a:extLst>
            </p:cNvPr>
            <p:cNvSpPr/>
            <p:nvPr/>
          </p:nvSpPr>
          <p:spPr>
            <a:xfrm>
              <a:off x="4346781" y="3189751"/>
              <a:ext cx="2011496" cy="1407982"/>
            </a:xfrm>
            <a:prstGeom prst="roundRect">
              <a:avLst>
                <a:gd name="adj" fmla="val 1667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Rectangle: Rounded Corners 4">
              <a:extLst>
                <a:ext uri="{FF2B5EF4-FFF2-40B4-BE49-F238E27FC236}">
                  <a16:creationId xmlns:a16="http://schemas.microsoft.com/office/drawing/2014/main" id="{765BDD4D-7572-46B7-88C4-3D4CC029A41C}"/>
                </a:ext>
              </a:extLst>
            </p:cNvPr>
            <p:cNvSpPr txBox="1"/>
            <p:nvPr/>
          </p:nvSpPr>
          <p:spPr>
            <a:xfrm>
              <a:off x="4415525" y="3258495"/>
              <a:ext cx="1874008" cy="127049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CA" sz="3200" kern="1200" dirty="0"/>
                <a:t>Interview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0937D84-4426-465D-8C87-6865AEE3EF0E}"/>
              </a:ext>
            </a:extLst>
          </p:cNvPr>
          <p:cNvSpPr txBox="1"/>
          <p:nvPr/>
        </p:nvSpPr>
        <p:spPr>
          <a:xfrm>
            <a:off x="1533542" y="819758"/>
            <a:ext cx="912491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800" b="1" dirty="0"/>
              <a:t>Disability Confident employers develop skills to effectively …</a:t>
            </a:r>
          </a:p>
          <a:p>
            <a:pPr algn="ctr"/>
            <a:endParaRPr lang="en-CA" sz="4400" b="1" dirty="0"/>
          </a:p>
          <a:p>
            <a:pPr algn="ctr"/>
            <a:endParaRPr lang="en-CA" sz="4400" b="1" dirty="0"/>
          </a:p>
          <a:p>
            <a:pPr algn="ctr"/>
            <a:endParaRPr lang="en-CA" sz="4400" b="1" dirty="0"/>
          </a:p>
          <a:p>
            <a:pPr algn="ctr"/>
            <a:endParaRPr lang="en-CA" sz="3200" b="1" dirty="0"/>
          </a:p>
          <a:p>
            <a:pPr algn="ctr"/>
            <a:r>
              <a:rPr lang="en-CA" sz="4800" b="1" dirty="0"/>
              <a:t>persons with disabilities.</a:t>
            </a:r>
          </a:p>
        </p:txBody>
      </p:sp>
    </p:spTree>
    <p:extLst>
      <p:ext uri="{BB962C8B-B14F-4D97-AF65-F5344CB8AC3E}">
        <p14:creationId xmlns:p14="http://schemas.microsoft.com/office/powerpoint/2010/main" val="2207042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42E4206-6BEC-4261-A620-EF07F98ED0B9}"/>
              </a:ext>
            </a:extLst>
          </p:cNvPr>
          <p:cNvSpPr/>
          <p:nvPr/>
        </p:nvSpPr>
        <p:spPr>
          <a:xfrm>
            <a:off x="0" y="0"/>
            <a:ext cx="1663547" cy="6858000"/>
          </a:xfrm>
          <a:prstGeom prst="rect">
            <a:avLst/>
          </a:prstGeom>
          <a:solidFill>
            <a:srgbClr val="0070C0">
              <a:alpha val="5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7A404-5E0C-47E1-B34A-1BCA7AD6EECF}"/>
              </a:ext>
            </a:extLst>
          </p:cNvPr>
          <p:cNvSpPr txBox="1"/>
          <p:nvPr/>
        </p:nvSpPr>
        <p:spPr>
          <a:xfrm>
            <a:off x="2113808" y="831678"/>
            <a:ext cx="100781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indent="-914400">
              <a:buFont typeface="+mj-lt"/>
              <a:buAutoNum type="arabicPeriod"/>
            </a:pPr>
            <a:r>
              <a:rPr lang="en-CA" sz="4800" dirty="0"/>
              <a:t>Service Providers</a:t>
            </a:r>
          </a:p>
          <a:p>
            <a:pPr marL="914400" indent="-914400">
              <a:buFont typeface="+mj-lt"/>
              <a:buAutoNum type="arabicPeriod"/>
            </a:pPr>
            <a:endParaRPr lang="en-CA" sz="4800" dirty="0"/>
          </a:p>
          <a:p>
            <a:pPr marL="914400" indent="-914400">
              <a:buFont typeface="+mj-lt"/>
              <a:buAutoNum type="arabicPeriod"/>
            </a:pPr>
            <a:r>
              <a:rPr lang="en-CA" sz="4800" dirty="0"/>
              <a:t>Job Descriptions and Job Postings</a:t>
            </a:r>
          </a:p>
          <a:p>
            <a:pPr marL="914400" indent="-914400">
              <a:buFont typeface="+mj-lt"/>
              <a:buAutoNum type="arabicPeriod"/>
            </a:pPr>
            <a:endParaRPr lang="en-CA" sz="4800" dirty="0"/>
          </a:p>
          <a:p>
            <a:pPr marL="914400" indent="-914400">
              <a:buFont typeface="+mj-lt"/>
              <a:buAutoNum type="arabicPeriod"/>
            </a:pPr>
            <a:r>
              <a:rPr lang="en-CA" sz="4800" dirty="0"/>
              <a:t>Open Houses, Internships, Job Shadowing, Test Drives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4B1407-8D7D-4BD3-89E6-CEE798F97AF0}"/>
              </a:ext>
            </a:extLst>
          </p:cNvPr>
          <p:cNvSpPr txBox="1"/>
          <p:nvPr/>
        </p:nvSpPr>
        <p:spPr>
          <a:xfrm rot="16200000">
            <a:off x="-2262064" y="2493672"/>
            <a:ext cx="61876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7200" dirty="0"/>
              <a:t>RECRUITMENT</a:t>
            </a:r>
          </a:p>
        </p:txBody>
      </p:sp>
    </p:spTree>
    <p:extLst>
      <p:ext uri="{BB962C8B-B14F-4D97-AF65-F5344CB8AC3E}">
        <p14:creationId xmlns:p14="http://schemas.microsoft.com/office/powerpoint/2010/main" val="4176586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5860</TotalTime>
  <Words>399</Words>
  <Application>Microsoft Office PowerPoint</Application>
  <PresentationFormat>Widescreen</PresentationFormat>
  <Paragraphs>106</Paragraphs>
  <Slides>16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Calibri Light</vt:lpstr>
      <vt:lpstr>Noto Sans</vt:lpstr>
      <vt:lpstr>Raleway</vt:lpstr>
      <vt:lpstr>Tahoma</vt:lpstr>
      <vt:lpstr>Office Theme</vt:lpstr>
      <vt:lpstr>Diversity, Equity and Inclusion in the Workplace: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DEI in the Workplace:</dc:title>
  <dc:creator>Elizabeth Fitzner</dc:creator>
  <cp:lastModifiedBy>Elizabeth Fitzner</cp:lastModifiedBy>
  <cp:revision>42</cp:revision>
  <cp:lastPrinted>2022-03-01T20:10:15Z</cp:lastPrinted>
  <dcterms:created xsi:type="dcterms:W3CDTF">2022-02-25T13:03:48Z</dcterms:created>
  <dcterms:modified xsi:type="dcterms:W3CDTF">2022-03-02T15:53:15Z</dcterms:modified>
</cp:coreProperties>
</file>